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74D0E-3E86-46B0-8447-CF7279B36FA1}" type="datetimeFigureOut">
              <a:rPr lang="en-US" smtClean="0"/>
              <a:t>28-Jan-24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1E752-2B92-4514-8C12-4AFA302F0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2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65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3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74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>
              <a:lnSpc>
                <a:spcPct val="90000"/>
              </a:lnSpc>
              <a:spcBef>
                <a:spcPts val="1063"/>
              </a:spcBef>
              <a:buNone/>
              <a:defRPr/>
            </a:lvl1pPr>
          </a:lstStyle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9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0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7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8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7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4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4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4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28-Jan-24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3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/>
          <p:nvPr/>
        </p:nvSpPr>
        <p:spPr>
          <a:xfrm>
            <a:off x="1185602" y="893413"/>
            <a:ext cx="7384781" cy="7481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spc="-1" dirty="0">
                <a:latin typeface="Arial"/>
              </a:rPr>
              <a:t>Backward 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D5B65-0503-C2E2-4A06-0184CCE3CBFB}"/>
              </a:ext>
            </a:extLst>
          </p:cNvPr>
          <p:cNvSpPr txBox="1"/>
          <p:nvPr/>
        </p:nvSpPr>
        <p:spPr>
          <a:xfrm>
            <a:off x="698499" y="2978878"/>
            <a:ext cx="76410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spc="225" dirty="0">
                <a:latin typeface="+mj-lt"/>
                <a:cs typeface="Times New Roman" pitchFamily="18" charset="0"/>
              </a:rPr>
              <a:t>MD Tamim Hossain</a:t>
            </a:r>
          </a:p>
          <a:p>
            <a:pPr algn="ctr">
              <a:defRPr/>
            </a:pPr>
            <a:r>
              <a:rPr lang="en-US" sz="1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Lecturer</a:t>
            </a:r>
          </a:p>
          <a:p>
            <a:pPr algn="ctr">
              <a:defRPr/>
            </a:pPr>
            <a:r>
              <a:rPr lang="en-US" sz="1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Department of Computer Science and Engineering</a:t>
            </a:r>
          </a:p>
          <a:p>
            <a:pPr algn="ctr">
              <a:defRPr/>
            </a:pPr>
            <a:r>
              <a:rPr lang="en-US" sz="16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itchFamily="18" charset="0"/>
              </a:rPr>
              <a:t>Premier 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A23F2-F6BC-7525-1E1C-4C3A4C42555A}"/>
              </a:ext>
            </a:extLst>
          </p:cNvPr>
          <p:cNvSpPr txBox="1"/>
          <p:nvPr/>
        </p:nvSpPr>
        <p:spPr>
          <a:xfrm>
            <a:off x="3146577" y="2239741"/>
            <a:ext cx="28508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CSE451:Neural Network &amp; Fuzzy Logic</a:t>
            </a:r>
          </a:p>
          <a:p>
            <a:pPr algn="ctr"/>
            <a:r>
              <a:rPr lang="en-US" sz="135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0E532-5DCF-FC0F-7977-106D13848457}"/>
              </a:ext>
            </a:extLst>
          </p:cNvPr>
          <p:cNvSpPr txBox="1"/>
          <p:nvPr/>
        </p:nvSpPr>
        <p:spPr>
          <a:xfrm>
            <a:off x="698499" y="4500409"/>
            <a:ext cx="774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“You cannot have a positive life and a negative mind.”</a:t>
            </a:r>
          </a:p>
          <a:p>
            <a:pPr algn="ctr"/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sz="1500" b="1" dirty="0">
                <a:latin typeface="Calibri" panose="020F0502020204030204" pitchFamily="34" charset="0"/>
                <a:cs typeface="Calibri" panose="020F0502020204030204" pitchFamily="34" charset="0"/>
              </a:rPr>
              <a:t>Joyce Meyer</a:t>
            </a:r>
          </a:p>
          <a:p>
            <a:pPr algn="ctr"/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7D5E-01ED-A203-9B94-5A699010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(Without HN)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1CB15F-29D4-C2DA-2526-3A7E2C72A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9" y="1846263"/>
            <a:ext cx="5837135" cy="44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DEE14F3-F7DB-584A-0499-A250022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79" y="2580482"/>
            <a:ext cx="5038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65D257A-6B95-3F3C-263C-C6437298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04" y="3266282"/>
            <a:ext cx="4676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DEF6850C-97E0-09B1-1696-E2D374A73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179" y="2428082"/>
            <a:ext cx="1565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i="0">
                <a:solidFill>
                  <a:srgbClr val="0066FF"/>
                </a:solidFill>
                <a:latin typeface="Arial" panose="020B0604020202020204" pitchFamily="34" charset="0"/>
              </a:rPr>
              <a:t>Forward Pass: </a:t>
            </a:r>
            <a:endParaRPr lang="en-US" sz="1600" i="0">
              <a:solidFill>
                <a:srgbClr val="0066FF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73D89C0-6A17-0577-2E0F-3D160AF6E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004" y="4834583"/>
            <a:ext cx="1712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0" i="0" dirty="0">
                <a:solidFill>
                  <a:srgbClr val="0066FF"/>
                </a:solidFill>
                <a:latin typeface="Arial" panose="020B0604020202020204" pitchFamily="34" charset="0"/>
              </a:rPr>
              <a:t>Backward Pass: </a:t>
            </a:r>
            <a:endParaRPr lang="en-US" sz="1600" i="0" dirty="0">
              <a:solidFill>
                <a:srgbClr val="0066FF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93FE79F-4B59-6B8E-8331-33D72857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6354"/>
            <a:ext cx="4324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78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BCDA-3B85-D281-A044-094E9EF6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BP for Multilayer (With HN)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B4A015-06AF-D0CA-517A-3CCC79DB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b="10568"/>
          <a:stretch>
            <a:fillRect/>
          </a:stretch>
        </p:blipFill>
        <p:spPr bwMode="auto">
          <a:xfrm>
            <a:off x="1450743" y="1868924"/>
            <a:ext cx="4956786" cy="3120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F042A1C-AA1C-0983-EE7B-3C4831FF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78"/>
          <a:stretch>
            <a:fillRect/>
          </a:stretch>
        </p:blipFill>
        <p:spPr bwMode="auto">
          <a:xfrm>
            <a:off x="6630499" y="2385329"/>
            <a:ext cx="2001617" cy="97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B372DFE-E234-6C17-D2FF-EB940FB9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43" y="4989076"/>
            <a:ext cx="5179756" cy="41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11FAF81-621A-9E84-3553-E6B2D218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43" y="5443213"/>
            <a:ext cx="5439508" cy="8862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7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EB4D-E6DE-881E-0C92-6647DD1F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BP for Multilayer (With HN)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B8A399-CEE6-FD0B-70E9-1794A851AC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07"/>
          <a:stretch>
            <a:fillRect/>
          </a:stretch>
        </p:blipFill>
        <p:spPr bwMode="auto">
          <a:xfrm>
            <a:off x="1676409" y="2876550"/>
            <a:ext cx="5791182" cy="1104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4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1380-8A4D-DFDE-3FE7-5B0A4F0D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3ECD0-2A9A-C737-A28A-9D84A513E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458" y="2152575"/>
            <a:ext cx="8014258" cy="3748692"/>
          </a:xfrm>
        </p:spPr>
      </p:pic>
    </p:spTree>
    <p:extLst>
      <p:ext uri="{BB962C8B-B14F-4D97-AF65-F5344CB8AC3E}">
        <p14:creationId xmlns:p14="http://schemas.microsoft.com/office/powerpoint/2010/main" val="777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5AAB-AB25-E084-3778-55662A13D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5A724-AD01-DAB9-09E3-20E5A106D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600" y="2287368"/>
            <a:ext cx="4111625" cy="8810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4F40-E220-13AA-CC91-31D564BB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908703"/>
            <a:ext cx="3758671" cy="1638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C4F69-19C0-DBFF-0B61-79989499E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22" y="3479555"/>
            <a:ext cx="3678238" cy="999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9F64F-F8CB-8FB3-7596-3288B664D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4790030"/>
            <a:ext cx="4262123" cy="798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E7E4D1-88D5-36E0-C7FF-0EE2F6F8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79" y="4283367"/>
            <a:ext cx="3832754" cy="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4AD3-6797-46D8-77E2-9FC2CB36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69097-D63A-E1C3-B528-B7793075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867441"/>
            <a:ext cx="7543800" cy="3980369"/>
          </a:xfrm>
        </p:spPr>
      </p:pic>
    </p:spTree>
    <p:extLst>
      <p:ext uri="{BB962C8B-B14F-4D97-AF65-F5344CB8AC3E}">
        <p14:creationId xmlns:p14="http://schemas.microsoft.com/office/powerpoint/2010/main" val="51934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F7E2-B4D1-2B56-8B65-0E64B4FB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1D70A-3A4D-85C4-D466-0C2E6108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46263"/>
            <a:ext cx="3328207" cy="145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2F4B1-10AA-307E-51AD-8822D6D88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3560981"/>
            <a:ext cx="3489325" cy="10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5FF51-A5B8-59CA-1A82-5E28F747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835" y="2235517"/>
            <a:ext cx="3352026" cy="672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190F73-ACC2-EBFC-BD9D-ECC4BDD65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019" y="3323154"/>
            <a:ext cx="3475657" cy="877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0679F-B693-0895-28AE-799F078F7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019" y="4590206"/>
            <a:ext cx="3636910" cy="67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F7E2-B4D1-2B56-8B65-0E64B4FB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41D70A-3A4D-85C4-D466-0C2E6108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46263"/>
            <a:ext cx="3328207" cy="1450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3CD2-A424-4D0B-6EB5-5034B0B7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11" y="2351170"/>
            <a:ext cx="3699599" cy="116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36746-5FBB-CF07-61EF-A346D6157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11" y="3877017"/>
            <a:ext cx="3924304" cy="509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971FE-2B28-6A1F-57EF-5F711BA7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4091415"/>
            <a:ext cx="3489325" cy="10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8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C34F-C858-0D2F-110C-ABD62E0C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3044C-BD5C-DEBA-C56F-1520D9ECE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132836"/>
            <a:ext cx="7543800" cy="3449578"/>
          </a:xfrm>
        </p:spPr>
      </p:pic>
    </p:spTree>
    <p:extLst>
      <p:ext uri="{BB962C8B-B14F-4D97-AF65-F5344CB8AC3E}">
        <p14:creationId xmlns:p14="http://schemas.microsoft.com/office/powerpoint/2010/main" val="248913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31F8-1C1E-8ABC-7946-90954958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Epoch-2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AC750-3A96-9578-E645-2F7C77CDE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15042"/>
            <a:ext cx="3594100" cy="17308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C6F8-7278-CDA0-72FB-87E8EA7A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60" y="2124075"/>
            <a:ext cx="4379280" cy="3406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EE0B1-9565-AD4D-8B76-5AC69DAE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17" y="4296304"/>
            <a:ext cx="3290117" cy="3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5D5D-13AE-889C-1181-DCBD59E2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  <a:endParaRPr lang="en-US" dirty="0"/>
          </a:p>
        </p:txBody>
      </p:sp>
      <p:pic>
        <p:nvPicPr>
          <p:cNvPr id="1026" name="Picture 2" descr="Forward Propagation">
            <a:extLst>
              <a:ext uri="{FF2B5EF4-FFF2-40B4-BE49-F238E27FC236}">
                <a16:creationId xmlns:a16="http://schemas.microsoft.com/office/drawing/2014/main" id="{120BE9FB-88BF-365A-930E-791B2DD2CE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98" y="1846263"/>
            <a:ext cx="5952254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8E84-FE97-242E-EA31-AD125F89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Problem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E7705-33C6-9BA0-5896-20FE9334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165106"/>
            <a:ext cx="7543800" cy="3385038"/>
          </a:xfrm>
        </p:spPr>
      </p:pic>
    </p:spTree>
    <p:extLst>
      <p:ext uri="{BB962C8B-B14F-4D97-AF65-F5344CB8AC3E}">
        <p14:creationId xmlns:p14="http://schemas.microsoft.com/office/powerpoint/2010/main" val="424407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6C1C-DB2E-C242-DDD8-98176BFF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  <a:endParaRPr lang="en-US" dirty="0"/>
          </a:p>
        </p:txBody>
      </p:sp>
      <p:pic>
        <p:nvPicPr>
          <p:cNvPr id="2050" name="Picture 2" descr="Animated Explanation of Feed Forward Neural Network Architecture - MLK -  Machine Learning Knowledge">
            <a:extLst>
              <a:ext uri="{FF2B5EF4-FFF2-40B4-BE49-F238E27FC236}">
                <a16:creationId xmlns:a16="http://schemas.microsoft.com/office/drawing/2014/main" id="{00A4A7C7-7D63-54FA-7C1A-01CC1DB8E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08" y="1846263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5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62E8-E1C2-BB9B-9E8D-01CB1A44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Matters</a:t>
            </a:r>
            <a:endParaRPr lang="en-US" dirty="0"/>
          </a:p>
        </p:txBody>
      </p:sp>
      <p:pic>
        <p:nvPicPr>
          <p:cNvPr id="3074" name="Picture 2" descr="Children Chocolate Milk Stock Vector Illustration and Royalty Free Children  Chocolate Milk Clipart">
            <a:extLst>
              <a:ext uri="{FF2B5EF4-FFF2-40B4-BE49-F238E27FC236}">
                <a16:creationId xmlns:a16="http://schemas.microsoft.com/office/drawing/2014/main" id="{39E78A65-2913-062F-32E2-727BAE9FF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62" y="1846263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6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8D8E9-26E9-F6B4-3344-F47F74EE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get appropriate weight set?</a:t>
            </a:r>
            <a:endParaRPr 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11666D20-3BE1-CCA2-BF09-AF20192ED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666" y="1898244"/>
            <a:ext cx="4266667" cy="2324424"/>
          </a:xfrm>
          <a:noFill/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BB25C4C3-C363-0385-F44C-89E53A6B0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53182"/>
            <a:ext cx="876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i="0" dirty="0">
                <a:solidFill>
                  <a:srgbClr val="0000FF"/>
                </a:solidFill>
                <a:latin typeface="Arial" panose="020B0604020202020204" pitchFamily="34" charset="0"/>
              </a:rPr>
              <a:t>Back-propagation is the famous algorithm for training feed-forward networks</a:t>
            </a:r>
          </a:p>
        </p:txBody>
      </p:sp>
    </p:spTree>
    <p:extLst>
      <p:ext uri="{BB962C8B-B14F-4D97-AF65-F5344CB8AC3E}">
        <p14:creationId xmlns:p14="http://schemas.microsoft.com/office/powerpoint/2010/main" val="146519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1382-9FF7-38F2-F20D-CC879B3B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Back-propagation(BP)</a:t>
            </a:r>
          </a:p>
        </p:txBody>
      </p:sp>
      <p:grpSp>
        <p:nvGrpSpPr>
          <p:cNvPr id="4" name="Group 49">
            <a:extLst>
              <a:ext uri="{FF2B5EF4-FFF2-40B4-BE49-F238E27FC236}">
                <a16:creationId xmlns:a16="http://schemas.microsoft.com/office/drawing/2014/main" id="{54AEFE16-EA23-8757-1B26-BFE3C15602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23293" y="2106857"/>
            <a:ext cx="4443413" cy="2463800"/>
            <a:chOff x="2539" y="1764"/>
            <a:chExt cx="6997" cy="3879"/>
          </a:xfrm>
        </p:grpSpPr>
        <p:sp>
          <p:nvSpPr>
            <p:cNvPr id="5" name="AutoShape 90">
              <a:extLst>
                <a:ext uri="{FF2B5EF4-FFF2-40B4-BE49-F238E27FC236}">
                  <a16:creationId xmlns:a16="http://schemas.microsoft.com/office/drawing/2014/main" id="{171704DD-5006-E0FE-E903-3E83F01BB6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39" y="1764"/>
              <a:ext cx="6997" cy="3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89">
              <a:extLst>
                <a:ext uri="{FF2B5EF4-FFF2-40B4-BE49-F238E27FC236}">
                  <a16:creationId xmlns:a16="http://schemas.microsoft.com/office/drawing/2014/main" id="{A77D612D-A769-818D-352B-AD2BBE7C4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2" y="2376"/>
              <a:ext cx="41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88">
              <a:extLst>
                <a:ext uri="{FF2B5EF4-FFF2-40B4-BE49-F238E27FC236}">
                  <a16:creationId xmlns:a16="http://schemas.microsoft.com/office/drawing/2014/main" id="{89BCD79E-942D-E742-2B3B-4FC1F5BF5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8" y="3266"/>
              <a:ext cx="4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7">
              <a:extLst>
                <a:ext uri="{FF2B5EF4-FFF2-40B4-BE49-F238E27FC236}">
                  <a16:creationId xmlns:a16="http://schemas.microsoft.com/office/drawing/2014/main" id="{63E7901C-7BEE-F704-AE68-E8B90CD8F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8" y="4705"/>
              <a:ext cx="4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6">
              <a:extLst>
                <a:ext uri="{FF2B5EF4-FFF2-40B4-BE49-F238E27FC236}">
                  <a16:creationId xmlns:a16="http://schemas.microsoft.com/office/drawing/2014/main" id="{1092F59D-FAB2-C868-0115-770FA2FFB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" y="2201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0" name="Oval 85">
              <a:extLst>
                <a:ext uri="{FF2B5EF4-FFF2-40B4-BE49-F238E27FC236}">
                  <a16:creationId xmlns:a16="http://schemas.microsoft.com/office/drawing/2014/main" id="{01A94084-858A-42B1-B043-F939CFC1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" y="3082"/>
              <a:ext cx="360" cy="358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1" name="Oval 84">
              <a:extLst>
                <a:ext uri="{FF2B5EF4-FFF2-40B4-BE49-F238E27FC236}">
                  <a16:creationId xmlns:a16="http://schemas.microsoft.com/office/drawing/2014/main" id="{0131F136-1471-D8B0-3AAE-370F3EC5C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" y="4521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2" name="Oval 83">
              <a:extLst>
                <a:ext uri="{FF2B5EF4-FFF2-40B4-BE49-F238E27FC236}">
                  <a16:creationId xmlns:a16="http://schemas.microsoft.com/office/drawing/2014/main" id="{83EE1113-7D57-D014-B6B3-D4D6414B0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" y="2183"/>
              <a:ext cx="361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3" name="Oval 82">
              <a:extLst>
                <a:ext uri="{FF2B5EF4-FFF2-40B4-BE49-F238E27FC236}">
                  <a16:creationId xmlns:a16="http://schemas.microsoft.com/office/drawing/2014/main" id="{F68DE642-D672-26E2-93E5-42517D724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8" y="3093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4" name="Oval 81">
              <a:extLst>
                <a:ext uri="{FF2B5EF4-FFF2-40B4-BE49-F238E27FC236}">
                  <a16:creationId xmlns:a16="http://schemas.microsoft.com/office/drawing/2014/main" id="{E3AD5E1C-BF6B-BD86-DDB5-2BA0ED312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" y="4529"/>
              <a:ext cx="361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5" name="Line 80">
              <a:extLst>
                <a:ext uri="{FF2B5EF4-FFF2-40B4-BE49-F238E27FC236}">
                  <a16:creationId xmlns:a16="http://schemas.microsoft.com/office/drawing/2014/main" id="{4E694916-D3DE-7AEF-625F-76A878EC2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63"/>
              <a:ext cx="2046" cy="4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79">
              <a:extLst>
                <a:ext uri="{FF2B5EF4-FFF2-40B4-BE49-F238E27FC236}">
                  <a16:creationId xmlns:a16="http://schemas.microsoft.com/office/drawing/2014/main" id="{760DA976-6CB0-F922-0503-FC106870C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9" y="2387"/>
              <a:ext cx="2097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8">
              <a:extLst>
                <a:ext uri="{FF2B5EF4-FFF2-40B4-BE49-F238E27FC236}">
                  <a16:creationId xmlns:a16="http://schemas.microsoft.com/office/drawing/2014/main" id="{25BFD052-CDE1-22C9-39E0-D64D338E9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" y="2737"/>
              <a:ext cx="2037" cy="5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77">
              <a:extLst>
                <a:ext uri="{FF2B5EF4-FFF2-40B4-BE49-F238E27FC236}">
                  <a16:creationId xmlns:a16="http://schemas.microsoft.com/office/drawing/2014/main" id="{DEA40376-CD25-EAA1-C990-D4156C24B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4" y="3608"/>
              <a:ext cx="2051" cy="1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76">
              <a:extLst>
                <a:ext uri="{FF2B5EF4-FFF2-40B4-BE49-F238E27FC236}">
                  <a16:creationId xmlns:a16="http://schemas.microsoft.com/office/drawing/2014/main" id="{51128433-A799-5AF0-F28E-30C4369D8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63"/>
              <a:ext cx="2056" cy="12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75">
              <a:extLst>
                <a:ext uri="{FF2B5EF4-FFF2-40B4-BE49-F238E27FC236}">
                  <a16:creationId xmlns:a16="http://schemas.microsoft.com/office/drawing/2014/main" id="{B7CFAE1D-EE8F-2B24-E605-90B7B2650A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351"/>
              <a:ext cx="2067" cy="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74">
              <a:extLst>
                <a:ext uri="{FF2B5EF4-FFF2-40B4-BE49-F238E27FC236}">
                  <a16:creationId xmlns:a16="http://schemas.microsoft.com/office/drawing/2014/main" id="{8A513B28-CA6E-9F12-BB26-FC756B32A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59"/>
              <a:ext cx="2108" cy="26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AD4F240D-1CBE-0B07-6716-0986D5FCD3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2541"/>
              <a:ext cx="2120" cy="24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2">
              <a:extLst>
                <a:ext uri="{FF2B5EF4-FFF2-40B4-BE49-F238E27FC236}">
                  <a16:creationId xmlns:a16="http://schemas.microsoft.com/office/drawing/2014/main" id="{A64286DB-293C-93AC-CDE2-4A7E604F8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3421"/>
              <a:ext cx="2120" cy="16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1">
              <a:extLst>
                <a:ext uri="{FF2B5EF4-FFF2-40B4-BE49-F238E27FC236}">
                  <a16:creationId xmlns:a16="http://schemas.microsoft.com/office/drawing/2014/main" id="{3B7C2A8C-E9D9-3551-2C5B-5B96B8459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5" y="4800"/>
              <a:ext cx="2080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9F9A6B26-8163-1611-51C3-0A6AC47EF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6" y="2392"/>
              <a:ext cx="2165" cy="2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69">
              <a:extLst>
                <a:ext uri="{FF2B5EF4-FFF2-40B4-BE49-F238E27FC236}">
                  <a16:creationId xmlns:a16="http://schemas.microsoft.com/office/drawing/2014/main" id="{45D7DF81-AEEC-96E9-8597-4F7512544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88" y="2541"/>
              <a:ext cx="2173" cy="21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68">
              <a:extLst>
                <a:ext uri="{FF2B5EF4-FFF2-40B4-BE49-F238E27FC236}">
                  <a16:creationId xmlns:a16="http://schemas.microsoft.com/office/drawing/2014/main" id="{0D08D7A6-767D-B28A-A4E9-E5BDFFBB9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5" y="3351"/>
              <a:ext cx="2060" cy="1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C92A866B-C5B8-7E33-D071-EEFF895DE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4709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66">
              <a:extLst>
                <a:ext uri="{FF2B5EF4-FFF2-40B4-BE49-F238E27FC236}">
                  <a16:creationId xmlns:a16="http://schemas.microsoft.com/office/drawing/2014/main" id="{7D7A3620-FBEC-3D91-4E7E-FFADD1ED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4" y="2480"/>
              <a:ext cx="2061" cy="11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65">
              <a:extLst>
                <a:ext uri="{FF2B5EF4-FFF2-40B4-BE49-F238E27FC236}">
                  <a16:creationId xmlns:a16="http://schemas.microsoft.com/office/drawing/2014/main" id="{69AC3432-2703-A1FE-57E9-4E86D480C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" y="3762"/>
              <a:ext cx="1" cy="10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64">
              <a:extLst>
                <a:ext uri="{FF2B5EF4-FFF2-40B4-BE49-F238E27FC236}">
                  <a16:creationId xmlns:a16="http://schemas.microsoft.com/office/drawing/2014/main" id="{7F59EE3D-983D-0E62-FBAE-5FEABA9D6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8" y="3501"/>
              <a:ext cx="1" cy="9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63">
              <a:extLst>
                <a:ext uri="{FF2B5EF4-FFF2-40B4-BE49-F238E27FC236}">
                  <a16:creationId xmlns:a16="http://schemas.microsoft.com/office/drawing/2014/main" id="{48E9AD11-AC51-0BEB-EC41-B5CD98DB4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2369"/>
              <a:ext cx="2053" cy="3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62">
              <a:extLst>
                <a:ext uri="{FF2B5EF4-FFF2-40B4-BE49-F238E27FC236}">
                  <a16:creationId xmlns:a16="http://schemas.microsoft.com/office/drawing/2014/main" id="{64B7308E-C78D-B754-17AD-11575D567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5" y="2740"/>
              <a:ext cx="2060" cy="18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1">
              <a:extLst>
                <a:ext uri="{FF2B5EF4-FFF2-40B4-BE49-F238E27FC236}">
                  <a16:creationId xmlns:a16="http://schemas.microsoft.com/office/drawing/2014/main" id="{20720018-8FA8-9734-7310-DCB0EA02B5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5" y="2480"/>
              <a:ext cx="2060" cy="7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0">
              <a:extLst>
                <a:ext uri="{FF2B5EF4-FFF2-40B4-BE49-F238E27FC236}">
                  <a16:creationId xmlns:a16="http://schemas.microsoft.com/office/drawing/2014/main" id="{7D8F8EED-A551-0041-A2CC-9A126A205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5" y="3269"/>
              <a:ext cx="2050" cy="1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59">
              <a:extLst>
                <a:ext uri="{FF2B5EF4-FFF2-40B4-BE49-F238E27FC236}">
                  <a16:creationId xmlns:a16="http://schemas.microsoft.com/office/drawing/2014/main" id="{A2C51A88-5D29-44D8-69BC-BF9EEAD0C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" y="4973"/>
              <a:ext cx="252" cy="143"/>
            </a:xfrm>
            <a:prstGeom prst="rightArrow">
              <a:avLst>
                <a:gd name="adj1" fmla="val 50000"/>
                <a:gd name="adj2" fmla="val 4405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7" name="AutoShape 58">
              <a:extLst>
                <a:ext uri="{FF2B5EF4-FFF2-40B4-BE49-F238E27FC236}">
                  <a16:creationId xmlns:a16="http://schemas.microsoft.com/office/drawing/2014/main" id="{CB2A230E-497C-5EF1-08E7-3E2D26708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3533"/>
              <a:ext cx="254" cy="143"/>
            </a:xfrm>
            <a:prstGeom prst="rightArrow">
              <a:avLst>
                <a:gd name="adj1" fmla="val 50000"/>
                <a:gd name="adj2" fmla="val 4440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8" name="AutoShape 57">
              <a:extLst>
                <a:ext uri="{FF2B5EF4-FFF2-40B4-BE49-F238E27FC236}">
                  <a16:creationId xmlns:a16="http://schemas.microsoft.com/office/drawing/2014/main" id="{D398FF3D-9545-F365-73C0-30061C55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2663"/>
              <a:ext cx="253" cy="143"/>
            </a:xfrm>
            <a:prstGeom prst="rightArrow">
              <a:avLst>
                <a:gd name="adj1" fmla="val 50000"/>
                <a:gd name="adj2" fmla="val 4423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9" name="AutoShape 56">
              <a:extLst>
                <a:ext uri="{FF2B5EF4-FFF2-40B4-BE49-F238E27FC236}">
                  <a16:creationId xmlns:a16="http://schemas.microsoft.com/office/drawing/2014/main" id="{51C52256-1DFB-385E-2052-3F3BACD15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1783"/>
              <a:ext cx="253" cy="143"/>
            </a:xfrm>
            <a:prstGeom prst="rightArrow">
              <a:avLst>
                <a:gd name="adj1" fmla="val 50000"/>
                <a:gd name="adj2" fmla="val 4423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40" name="Line 55">
              <a:extLst>
                <a:ext uri="{FF2B5EF4-FFF2-40B4-BE49-F238E27FC236}">
                  <a16:creationId xmlns:a16="http://schemas.microsoft.com/office/drawing/2014/main" id="{8C115F48-0247-EA0A-0B3C-A0680FD58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3269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54">
              <a:extLst>
                <a:ext uri="{FF2B5EF4-FFF2-40B4-BE49-F238E27FC236}">
                  <a16:creationId xmlns:a16="http://schemas.microsoft.com/office/drawing/2014/main" id="{00034013-0D14-8EE8-EFD6-6A51D4F65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2376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53">
              <a:extLst>
                <a:ext uri="{FF2B5EF4-FFF2-40B4-BE49-F238E27FC236}">
                  <a16:creationId xmlns:a16="http://schemas.microsoft.com/office/drawing/2014/main" id="{8B06B58E-817E-4C0E-4A2D-24624C1F1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9" y="5062"/>
              <a:ext cx="1967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>
                  <a:latin typeface="Arial" panose="020B0604020202020204" pitchFamily="34" charset="0"/>
                  <a:ea typeface="MS Mincho" panose="02020609040205080304" pitchFamily="49" charset="-128"/>
                </a:rPr>
                <a:t>(Input Layer)</a:t>
              </a:r>
            </a:p>
          </p:txBody>
        </p:sp>
        <p:sp>
          <p:nvSpPr>
            <p:cNvPr id="43" name="Text Box 52">
              <a:extLst>
                <a:ext uri="{FF2B5EF4-FFF2-40B4-BE49-F238E27FC236}">
                  <a16:creationId xmlns:a16="http://schemas.microsoft.com/office/drawing/2014/main" id="{6EFB03A1-5DF6-7579-CBF4-5126C47EB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9" y="5064"/>
              <a:ext cx="2216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>
                  <a:latin typeface="Arial" panose="020B0604020202020204" pitchFamily="34" charset="0"/>
                  <a:ea typeface="MS Mincho" panose="02020609040205080304" pitchFamily="49" charset="-128"/>
                </a:rPr>
                <a:t>(Hidden Layer)</a:t>
              </a:r>
            </a:p>
          </p:txBody>
        </p:sp>
        <p:sp>
          <p:nvSpPr>
            <p:cNvPr id="44" name="Text Box 51">
              <a:extLst>
                <a:ext uri="{FF2B5EF4-FFF2-40B4-BE49-F238E27FC236}">
                  <a16:creationId xmlns:a16="http://schemas.microsoft.com/office/drawing/2014/main" id="{A05F03C5-791F-E252-7BAF-F25E34870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8" y="5062"/>
              <a:ext cx="228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>
                  <a:latin typeface="Arial" panose="020B0604020202020204" pitchFamily="34" charset="0"/>
                  <a:ea typeface="MS Mincho" panose="02020609040205080304" pitchFamily="49" charset="-128"/>
                </a:rPr>
                <a:t>(Output Layer)</a:t>
              </a:r>
            </a:p>
          </p:txBody>
        </p:sp>
        <p:sp>
          <p:nvSpPr>
            <p:cNvPr id="45" name="Line 50">
              <a:extLst>
                <a:ext uri="{FF2B5EF4-FFF2-40B4-BE49-F238E27FC236}">
                  <a16:creationId xmlns:a16="http://schemas.microsoft.com/office/drawing/2014/main" id="{E2965287-2F72-29A0-9292-F36995ED9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5" y="3524"/>
              <a:ext cx="1" cy="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Left Arrow 5">
            <a:extLst>
              <a:ext uri="{FF2B5EF4-FFF2-40B4-BE49-F238E27FC236}">
                <a16:creationId xmlns:a16="http://schemas.microsoft.com/office/drawing/2014/main" id="{CA5E98FF-A945-97BC-6296-E89C67D29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5092971"/>
            <a:ext cx="6477000" cy="685800"/>
          </a:xfrm>
          <a:prstGeom prst="leftArrow">
            <a:avLst>
              <a:gd name="adj1" fmla="val 50000"/>
              <a:gd name="adj2" fmla="val 500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0" i="0" dirty="0">
                <a:solidFill>
                  <a:srgbClr val="FF0000"/>
                </a:solidFill>
                <a:latin typeface="Arial" panose="020B0604020202020204" pitchFamily="34" charset="0"/>
              </a:rPr>
              <a:t>    Backward Pass: </a:t>
            </a:r>
            <a:r>
              <a:rPr lang="en-US" sz="1400" b="0" i="0" dirty="0">
                <a:latin typeface="Arial" panose="020B0604020202020204" pitchFamily="34" charset="0"/>
              </a:rPr>
              <a:t>Synaptic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weights </a:t>
            </a:r>
            <a:r>
              <a:rPr lang="en-US" sz="1400" b="0" i="0" dirty="0">
                <a:latin typeface="Arial" panose="020B0604020202020204" pitchFamily="34" charset="0"/>
              </a:rPr>
              <a:t>are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adjusted</a:t>
            </a:r>
            <a:r>
              <a:rPr lang="en-US" sz="1400" b="0" i="0" dirty="0">
                <a:latin typeface="Arial" panose="020B0604020202020204" pitchFamily="34" charset="0"/>
              </a:rPr>
              <a:t> based on calculated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error</a:t>
            </a:r>
            <a:r>
              <a:rPr lang="en-US" sz="1400" b="0" i="0" dirty="0">
                <a:latin typeface="Arial" panose="020B0604020202020204" pitchFamily="34" charset="0"/>
              </a:rPr>
              <a:t>.</a:t>
            </a:r>
            <a:endParaRPr lang="en-US" sz="1400" i="0" dirty="0"/>
          </a:p>
        </p:txBody>
      </p:sp>
      <p:sp>
        <p:nvSpPr>
          <p:cNvPr id="47" name="Right Arrow 6">
            <a:extLst>
              <a:ext uri="{FF2B5EF4-FFF2-40B4-BE49-F238E27FC236}">
                <a16:creationId xmlns:a16="http://schemas.microsoft.com/office/drawing/2014/main" id="{9FC5028D-E2E9-B56E-F0EB-6F6E2CB9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63" y="4518730"/>
            <a:ext cx="6477000" cy="609600"/>
          </a:xfrm>
          <a:prstGeom prst="rightArrow">
            <a:avLst>
              <a:gd name="adj1" fmla="val 50000"/>
              <a:gd name="adj2" fmla="val 499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000" b="1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0" i="0" dirty="0">
                <a:solidFill>
                  <a:srgbClr val="FF0000"/>
                </a:solidFill>
                <a:latin typeface="Arial" panose="020B0604020202020204" pitchFamily="34" charset="0"/>
              </a:rPr>
              <a:t>       Forward Pass: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Error</a:t>
            </a:r>
            <a:r>
              <a:rPr lang="en-US" sz="1400" b="0" i="0" dirty="0">
                <a:latin typeface="Arial" panose="020B0604020202020204" pitchFamily="34" charset="0"/>
              </a:rPr>
              <a:t> is calculated based on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desired</a:t>
            </a:r>
            <a:r>
              <a:rPr lang="en-US" sz="1400" b="0" i="0" dirty="0">
                <a:latin typeface="Arial" panose="020B0604020202020204" pitchFamily="34" charset="0"/>
              </a:rPr>
              <a:t> and </a:t>
            </a:r>
            <a:r>
              <a:rPr lang="en-US" sz="1400" b="0" i="0" dirty="0">
                <a:solidFill>
                  <a:srgbClr val="0000FF"/>
                </a:solidFill>
                <a:latin typeface="Arial" panose="020B0604020202020204" pitchFamily="34" charset="0"/>
              </a:rPr>
              <a:t>actual output</a:t>
            </a:r>
            <a:r>
              <a:rPr lang="en-US" sz="1400" b="0" i="0" dirty="0">
                <a:latin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400" i="0" dirty="0"/>
          </a:p>
        </p:txBody>
      </p:sp>
      <p:grpSp>
        <p:nvGrpSpPr>
          <p:cNvPr id="48" name="Group 51">
            <a:extLst>
              <a:ext uri="{FF2B5EF4-FFF2-40B4-BE49-F238E27FC236}">
                <a16:creationId xmlns:a16="http://schemas.microsoft.com/office/drawing/2014/main" id="{AD9A63A0-61B3-202F-111E-94B81624744C}"/>
              </a:ext>
            </a:extLst>
          </p:cNvPr>
          <p:cNvGrpSpPr>
            <a:grpSpLocks/>
          </p:cNvGrpSpPr>
          <p:nvPr/>
        </p:nvGrpSpPr>
        <p:grpSpPr bwMode="auto">
          <a:xfrm>
            <a:off x="953493" y="2155824"/>
            <a:ext cx="8014296" cy="1488556"/>
            <a:chOff x="953495" y="3236025"/>
            <a:chExt cx="8014355" cy="1489838"/>
          </a:xfrm>
        </p:grpSpPr>
        <p:sp>
          <p:nvSpPr>
            <p:cNvPr id="49" name="Right Arrow 52">
              <a:extLst>
                <a:ext uri="{FF2B5EF4-FFF2-40B4-BE49-F238E27FC236}">
                  <a16:creationId xmlns:a16="http://schemas.microsoft.com/office/drawing/2014/main" id="{AAF30B4C-E598-3C5F-50F4-B1A12336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495" y="3887663"/>
              <a:ext cx="1066800" cy="838200"/>
            </a:xfrm>
            <a:prstGeom prst="rightArrow">
              <a:avLst>
                <a:gd name="adj1" fmla="val 50000"/>
                <a:gd name="adj2" fmla="val 50002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0" i="0" dirty="0">
                  <a:latin typeface="Arial" panose="020B0604020202020204" pitchFamily="34" charset="0"/>
                </a:rPr>
                <a:t>Input</a:t>
              </a:r>
            </a:p>
          </p:txBody>
        </p:sp>
        <p:sp>
          <p:nvSpPr>
            <p:cNvPr id="50" name="Right Arrow 53">
              <a:extLst>
                <a:ext uri="{FF2B5EF4-FFF2-40B4-BE49-F238E27FC236}">
                  <a16:creationId xmlns:a16="http://schemas.microsoft.com/office/drawing/2014/main" id="{B1696B3A-29F9-488C-AEFA-AB55F4B87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544" y="3811464"/>
              <a:ext cx="1066800" cy="838200"/>
            </a:xfrm>
            <a:prstGeom prst="rightArrow">
              <a:avLst>
                <a:gd name="adj1" fmla="val 50000"/>
                <a:gd name="adj2" fmla="val 50002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b="0" i="0">
                  <a:latin typeface="Arial" panose="020B0604020202020204" pitchFamily="34" charset="0"/>
                </a:rPr>
                <a:t>Output</a:t>
              </a:r>
            </a:p>
          </p:txBody>
        </p:sp>
        <p:sp>
          <p:nvSpPr>
            <p:cNvPr id="51" name="TextBox 54">
              <a:extLst>
                <a:ext uri="{FF2B5EF4-FFF2-40B4-BE49-F238E27FC236}">
                  <a16:creationId xmlns:a16="http://schemas.microsoft.com/office/drawing/2014/main" id="{0063DBA4-E8EF-C061-5F28-496774DD1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4250" y="3236025"/>
              <a:ext cx="21336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i="0">
                  <a:solidFill>
                    <a:srgbClr val="0000FF"/>
                  </a:solidFill>
                  <a:latin typeface="Arial" panose="020B0604020202020204" pitchFamily="34" charset="0"/>
                </a:rPr>
                <a:t>Error =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2000" i="0">
                  <a:solidFill>
                    <a:srgbClr val="0000FF"/>
                  </a:solidFill>
                  <a:latin typeface="Arial" panose="020B0604020202020204" pitchFamily="34" charset="0"/>
                </a:rPr>
                <a:t>Desired Output - Actual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56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55F2-9AE8-453B-CA70-78862869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Back-propagation(BP)</a:t>
            </a:r>
          </a:p>
        </p:txBody>
      </p:sp>
      <p:pic>
        <p:nvPicPr>
          <p:cNvPr id="4098" name="Picture 2" descr="Backpropagation for Dummies. All the math behind, simplest than… | by  Diletta Goglia | Analytics Vidhya | Medium">
            <a:extLst>
              <a:ext uri="{FF2B5EF4-FFF2-40B4-BE49-F238E27FC236}">
                <a16:creationId xmlns:a16="http://schemas.microsoft.com/office/drawing/2014/main" id="{DF2BA311-097A-39FB-77CA-7485FA73BE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08" y="1846263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1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9EF7-A98F-25CA-EB17-F0C2B4AB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and Background Propagation</a:t>
            </a:r>
            <a:endParaRPr lang="en-US" dirty="0"/>
          </a:p>
        </p:txBody>
      </p:sp>
      <p:pic>
        <p:nvPicPr>
          <p:cNvPr id="5122" name="Picture 2" descr="Feed Forward and Back Propagation in a Neural Network">
            <a:extLst>
              <a:ext uri="{FF2B5EF4-FFF2-40B4-BE49-F238E27FC236}">
                <a16:creationId xmlns:a16="http://schemas.microsoft.com/office/drawing/2014/main" id="{BCD80667-48BF-D30B-7585-90AB289443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1431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9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DC91-603A-E2DF-1FC9-0510D474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i="0" dirty="0">
                <a:ea typeface="ＭＳ Ｐゴシック" panose="020B0600070205080204" pitchFamily="34" charset="-128"/>
              </a:rPr>
              <a:t>Back-propagation</a:t>
            </a:r>
            <a:endParaRPr lang="en-US" dirty="0"/>
          </a:p>
        </p:txBody>
      </p:sp>
      <p:grpSp>
        <p:nvGrpSpPr>
          <p:cNvPr id="4" name="Group 49">
            <a:extLst>
              <a:ext uri="{FF2B5EF4-FFF2-40B4-BE49-F238E27FC236}">
                <a16:creationId xmlns:a16="http://schemas.microsoft.com/office/drawing/2014/main" id="{BFFB018A-1FE3-EB5B-C5C9-4433E68E815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50293" y="2010508"/>
            <a:ext cx="4443413" cy="2463800"/>
            <a:chOff x="2539" y="1764"/>
            <a:chExt cx="6997" cy="3879"/>
          </a:xfrm>
        </p:grpSpPr>
        <p:sp>
          <p:nvSpPr>
            <p:cNvPr id="5" name="AutoShape 90">
              <a:extLst>
                <a:ext uri="{FF2B5EF4-FFF2-40B4-BE49-F238E27FC236}">
                  <a16:creationId xmlns:a16="http://schemas.microsoft.com/office/drawing/2014/main" id="{6A7A81B2-B3D9-1F3E-5215-7B8D750D38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39" y="1764"/>
              <a:ext cx="6997" cy="3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89">
              <a:extLst>
                <a:ext uri="{FF2B5EF4-FFF2-40B4-BE49-F238E27FC236}">
                  <a16:creationId xmlns:a16="http://schemas.microsoft.com/office/drawing/2014/main" id="{BB923A46-9B40-46D0-435B-58E00CDA3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2" y="2376"/>
              <a:ext cx="41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88">
              <a:extLst>
                <a:ext uri="{FF2B5EF4-FFF2-40B4-BE49-F238E27FC236}">
                  <a16:creationId xmlns:a16="http://schemas.microsoft.com/office/drawing/2014/main" id="{4C0E6A14-8FA1-0F4C-A903-25C674C56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8" y="3266"/>
              <a:ext cx="4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87">
              <a:extLst>
                <a:ext uri="{FF2B5EF4-FFF2-40B4-BE49-F238E27FC236}">
                  <a16:creationId xmlns:a16="http://schemas.microsoft.com/office/drawing/2014/main" id="{A3C737CC-DFC7-6A19-023F-31032A36F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8" y="4705"/>
              <a:ext cx="42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6">
              <a:extLst>
                <a:ext uri="{FF2B5EF4-FFF2-40B4-BE49-F238E27FC236}">
                  <a16:creationId xmlns:a16="http://schemas.microsoft.com/office/drawing/2014/main" id="{5B5477C5-C778-F107-1C55-9FE13FD3C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" y="2201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0" name="Oval 85">
              <a:extLst>
                <a:ext uri="{FF2B5EF4-FFF2-40B4-BE49-F238E27FC236}">
                  <a16:creationId xmlns:a16="http://schemas.microsoft.com/office/drawing/2014/main" id="{1FA63FA1-D71C-0C7D-C2B6-4A8035967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" y="3082"/>
              <a:ext cx="360" cy="358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1" name="Oval 84">
              <a:extLst>
                <a:ext uri="{FF2B5EF4-FFF2-40B4-BE49-F238E27FC236}">
                  <a16:creationId xmlns:a16="http://schemas.microsoft.com/office/drawing/2014/main" id="{0D6D1823-7B9F-9B19-8121-F6006D56F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8" y="4521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2" name="Oval 83">
              <a:extLst>
                <a:ext uri="{FF2B5EF4-FFF2-40B4-BE49-F238E27FC236}">
                  <a16:creationId xmlns:a16="http://schemas.microsoft.com/office/drawing/2014/main" id="{64CECB58-3EDF-5DC4-0EEA-8E614869D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" y="2183"/>
              <a:ext cx="361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3" name="Oval 82">
              <a:extLst>
                <a:ext uri="{FF2B5EF4-FFF2-40B4-BE49-F238E27FC236}">
                  <a16:creationId xmlns:a16="http://schemas.microsoft.com/office/drawing/2014/main" id="{41A6B210-AB19-F30E-4AB4-754F1183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8" y="3093"/>
              <a:ext cx="360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4" name="Oval 81">
              <a:extLst>
                <a:ext uri="{FF2B5EF4-FFF2-40B4-BE49-F238E27FC236}">
                  <a16:creationId xmlns:a16="http://schemas.microsoft.com/office/drawing/2014/main" id="{CD194CDA-EE0A-9A7F-CBBF-760BEC681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4" y="4529"/>
              <a:ext cx="361" cy="360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15" name="Line 80">
              <a:extLst>
                <a:ext uri="{FF2B5EF4-FFF2-40B4-BE49-F238E27FC236}">
                  <a16:creationId xmlns:a16="http://schemas.microsoft.com/office/drawing/2014/main" id="{59DA91C6-A398-6E02-223F-47CEA8DD1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63"/>
              <a:ext cx="2046" cy="4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79">
              <a:extLst>
                <a:ext uri="{FF2B5EF4-FFF2-40B4-BE49-F238E27FC236}">
                  <a16:creationId xmlns:a16="http://schemas.microsoft.com/office/drawing/2014/main" id="{BE28F962-7D9C-2916-8160-812B2FF63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9" y="2387"/>
              <a:ext cx="2097" cy="7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8">
              <a:extLst>
                <a:ext uri="{FF2B5EF4-FFF2-40B4-BE49-F238E27FC236}">
                  <a16:creationId xmlns:a16="http://schemas.microsoft.com/office/drawing/2014/main" id="{C6EE3FDE-6D6E-D3B9-EFF9-043F80650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" y="2737"/>
              <a:ext cx="2037" cy="5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77">
              <a:extLst>
                <a:ext uri="{FF2B5EF4-FFF2-40B4-BE49-F238E27FC236}">
                  <a16:creationId xmlns:a16="http://schemas.microsoft.com/office/drawing/2014/main" id="{BA2D8A00-8FB8-8A16-8A92-D470D7C0D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4" y="3608"/>
              <a:ext cx="2051" cy="1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76">
              <a:extLst>
                <a:ext uri="{FF2B5EF4-FFF2-40B4-BE49-F238E27FC236}">
                  <a16:creationId xmlns:a16="http://schemas.microsoft.com/office/drawing/2014/main" id="{45624AE9-B757-9B88-612C-3AFB425E8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63"/>
              <a:ext cx="2056" cy="12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75">
              <a:extLst>
                <a:ext uri="{FF2B5EF4-FFF2-40B4-BE49-F238E27FC236}">
                  <a16:creationId xmlns:a16="http://schemas.microsoft.com/office/drawing/2014/main" id="{A2606B5B-B956-574C-3234-8F8146FFCA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8" y="3351"/>
              <a:ext cx="2067" cy="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74">
              <a:extLst>
                <a:ext uri="{FF2B5EF4-FFF2-40B4-BE49-F238E27FC236}">
                  <a16:creationId xmlns:a16="http://schemas.microsoft.com/office/drawing/2014/main" id="{A17F53AD-39A9-A048-6E9A-C15DC52B2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9" y="1859"/>
              <a:ext cx="2108" cy="26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C69753CE-1787-2AA8-C2AE-BC7125BE9D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2541"/>
              <a:ext cx="2120" cy="24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2">
              <a:extLst>
                <a:ext uri="{FF2B5EF4-FFF2-40B4-BE49-F238E27FC236}">
                  <a16:creationId xmlns:a16="http://schemas.microsoft.com/office/drawing/2014/main" id="{2AF3AAEC-1675-6D1A-58B8-4A633A8BC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3421"/>
              <a:ext cx="2120" cy="16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71">
              <a:extLst>
                <a:ext uri="{FF2B5EF4-FFF2-40B4-BE49-F238E27FC236}">
                  <a16:creationId xmlns:a16="http://schemas.microsoft.com/office/drawing/2014/main" id="{3D08FBCC-48FF-939E-ECBE-D6697CE0D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65" y="4800"/>
              <a:ext cx="2080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70">
              <a:extLst>
                <a:ext uri="{FF2B5EF4-FFF2-40B4-BE49-F238E27FC236}">
                  <a16:creationId xmlns:a16="http://schemas.microsoft.com/office/drawing/2014/main" id="{4D8CAE8E-BA39-1A2C-D1B9-CD5DA7DF7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6" y="2392"/>
              <a:ext cx="2165" cy="2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69">
              <a:extLst>
                <a:ext uri="{FF2B5EF4-FFF2-40B4-BE49-F238E27FC236}">
                  <a16:creationId xmlns:a16="http://schemas.microsoft.com/office/drawing/2014/main" id="{054FD090-F531-9138-60E6-0FE7DCABE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88" y="2541"/>
              <a:ext cx="2173" cy="21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68">
              <a:extLst>
                <a:ext uri="{FF2B5EF4-FFF2-40B4-BE49-F238E27FC236}">
                  <a16:creationId xmlns:a16="http://schemas.microsoft.com/office/drawing/2014/main" id="{CA402757-8833-79B1-7A85-81C5FA1A5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5" y="3351"/>
              <a:ext cx="2060" cy="1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B65EE88B-6ED4-BA09-31BC-D382894EB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4709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66">
              <a:extLst>
                <a:ext uri="{FF2B5EF4-FFF2-40B4-BE49-F238E27FC236}">
                  <a16:creationId xmlns:a16="http://schemas.microsoft.com/office/drawing/2014/main" id="{0E81D88A-13B6-D343-BA6A-9B40AAF57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4" y="2480"/>
              <a:ext cx="2061" cy="11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65">
              <a:extLst>
                <a:ext uri="{FF2B5EF4-FFF2-40B4-BE49-F238E27FC236}">
                  <a16:creationId xmlns:a16="http://schemas.microsoft.com/office/drawing/2014/main" id="{AF29DF46-BC78-B254-03BB-DFB2ECA79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1" y="3762"/>
              <a:ext cx="1" cy="10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64">
              <a:extLst>
                <a:ext uri="{FF2B5EF4-FFF2-40B4-BE49-F238E27FC236}">
                  <a16:creationId xmlns:a16="http://schemas.microsoft.com/office/drawing/2014/main" id="{FFFD26C9-7395-7FF8-0CA8-1D245184A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8" y="3501"/>
              <a:ext cx="1" cy="9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63">
              <a:extLst>
                <a:ext uri="{FF2B5EF4-FFF2-40B4-BE49-F238E27FC236}">
                  <a16:creationId xmlns:a16="http://schemas.microsoft.com/office/drawing/2014/main" id="{30802D6F-47BA-65F7-75BC-8C57723822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5" y="2369"/>
              <a:ext cx="2053" cy="3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62">
              <a:extLst>
                <a:ext uri="{FF2B5EF4-FFF2-40B4-BE49-F238E27FC236}">
                  <a16:creationId xmlns:a16="http://schemas.microsoft.com/office/drawing/2014/main" id="{902A3170-3538-76F8-16CC-3B7CC6610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5" y="2740"/>
              <a:ext cx="2060" cy="18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1">
              <a:extLst>
                <a:ext uri="{FF2B5EF4-FFF2-40B4-BE49-F238E27FC236}">
                  <a16:creationId xmlns:a16="http://schemas.microsoft.com/office/drawing/2014/main" id="{D3E9222C-F46C-C510-45D0-1B54AB2112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5" y="2480"/>
              <a:ext cx="2060" cy="7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60">
              <a:extLst>
                <a:ext uri="{FF2B5EF4-FFF2-40B4-BE49-F238E27FC236}">
                  <a16:creationId xmlns:a16="http://schemas.microsoft.com/office/drawing/2014/main" id="{63FF9915-3990-C53E-6F99-23ED21BCCA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5" y="3269"/>
              <a:ext cx="2050" cy="1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AutoShape 59">
              <a:extLst>
                <a:ext uri="{FF2B5EF4-FFF2-40B4-BE49-F238E27FC236}">
                  <a16:creationId xmlns:a16="http://schemas.microsoft.com/office/drawing/2014/main" id="{D6F8E2B6-64BE-B027-9E9A-5A8F9ADF9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" y="4973"/>
              <a:ext cx="252" cy="143"/>
            </a:xfrm>
            <a:prstGeom prst="rightArrow">
              <a:avLst>
                <a:gd name="adj1" fmla="val 50000"/>
                <a:gd name="adj2" fmla="val 4405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7" name="AutoShape 58">
              <a:extLst>
                <a:ext uri="{FF2B5EF4-FFF2-40B4-BE49-F238E27FC236}">
                  <a16:creationId xmlns:a16="http://schemas.microsoft.com/office/drawing/2014/main" id="{A884A0AE-EEFE-153A-1291-0C77E42E4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" y="3533"/>
              <a:ext cx="254" cy="143"/>
            </a:xfrm>
            <a:prstGeom prst="rightArrow">
              <a:avLst>
                <a:gd name="adj1" fmla="val 50000"/>
                <a:gd name="adj2" fmla="val 4440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8" name="AutoShape 57">
              <a:extLst>
                <a:ext uri="{FF2B5EF4-FFF2-40B4-BE49-F238E27FC236}">
                  <a16:creationId xmlns:a16="http://schemas.microsoft.com/office/drawing/2014/main" id="{A6803A65-A28C-EED2-4B41-2C308BA4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2663"/>
              <a:ext cx="253" cy="143"/>
            </a:xfrm>
            <a:prstGeom prst="rightArrow">
              <a:avLst>
                <a:gd name="adj1" fmla="val 50000"/>
                <a:gd name="adj2" fmla="val 4423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39" name="AutoShape 56">
              <a:extLst>
                <a:ext uri="{FF2B5EF4-FFF2-40B4-BE49-F238E27FC236}">
                  <a16:creationId xmlns:a16="http://schemas.microsoft.com/office/drawing/2014/main" id="{20BA175C-2989-15E6-FDD2-B04CFC92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1783"/>
              <a:ext cx="253" cy="143"/>
            </a:xfrm>
            <a:prstGeom prst="rightArrow">
              <a:avLst>
                <a:gd name="adj1" fmla="val 50000"/>
                <a:gd name="adj2" fmla="val 4423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sz="1800" i="0"/>
            </a:p>
          </p:txBody>
        </p:sp>
        <p:sp>
          <p:nvSpPr>
            <p:cNvPr id="40" name="Line 55">
              <a:extLst>
                <a:ext uri="{FF2B5EF4-FFF2-40B4-BE49-F238E27FC236}">
                  <a16:creationId xmlns:a16="http://schemas.microsoft.com/office/drawing/2014/main" id="{D0362E75-6B13-C8D3-8872-19C5E10B3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3269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54">
              <a:extLst>
                <a:ext uri="{FF2B5EF4-FFF2-40B4-BE49-F238E27FC236}">
                  <a16:creationId xmlns:a16="http://schemas.microsoft.com/office/drawing/2014/main" id="{E00F4BA3-6972-2B69-FAF8-56F6B99DB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05" y="2376"/>
              <a:ext cx="20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53">
              <a:extLst>
                <a:ext uri="{FF2B5EF4-FFF2-40B4-BE49-F238E27FC236}">
                  <a16:creationId xmlns:a16="http://schemas.microsoft.com/office/drawing/2014/main" id="{0F759035-956A-755C-4343-71EA66D0D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9" y="5062"/>
              <a:ext cx="1967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 dirty="0">
                  <a:latin typeface="Arial" panose="020B0604020202020204" pitchFamily="34" charset="0"/>
                  <a:ea typeface="MS Mincho" panose="02020609040205080304" pitchFamily="49" charset="-128"/>
                </a:rPr>
                <a:t>(Input Layer)</a:t>
              </a:r>
            </a:p>
          </p:txBody>
        </p:sp>
        <p:sp>
          <p:nvSpPr>
            <p:cNvPr id="43" name="Text Box 52">
              <a:extLst>
                <a:ext uri="{FF2B5EF4-FFF2-40B4-BE49-F238E27FC236}">
                  <a16:creationId xmlns:a16="http://schemas.microsoft.com/office/drawing/2014/main" id="{46464A26-45D5-C8AF-A1D3-498EA560DF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9" y="5064"/>
              <a:ext cx="2216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>
                  <a:latin typeface="Arial" panose="020B0604020202020204" pitchFamily="34" charset="0"/>
                  <a:ea typeface="MS Mincho" panose="02020609040205080304" pitchFamily="49" charset="-128"/>
                </a:rPr>
                <a:t>(Hidden Layer)</a:t>
              </a:r>
            </a:p>
          </p:txBody>
        </p:sp>
        <p:sp>
          <p:nvSpPr>
            <p:cNvPr id="44" name="Text Box 51">
              <a:extLst>
                <a:ext uri="{FF2B5EF4-FFF2-40B4-BE49-F238E27FC236}">
                  <a16:creationId xmlns:a16="http://schemas.microsoft.com/office/drawing/2014/main" id="{74F0E0F5-DA4C-8E3D-A6E7-8363DC57C8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8" y="5062"/>
              <a:ext cx="2280" cy="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0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b="0" i="0">
                  <a:latin typeface="Arial" panose="020B0604020202020204" pitchFamily="34" charset="0"/>
                  <a:ea typeface="MS Mincho" panose="02020609040205080304" pitchFamily="49" charset="-128"/>
                </a:rPr>
                <a:t>(Output Layer)</a:t>
              </a:r>
            </a:p>
          </p:txBody>
        </p:sp>
        <p:sp>
          <p:nvSpPr>
            <p:cNvPr id="45" name="Line 50">
              <a:extLst>
                <a:ext uri="{FF2B5EF4-FFF2-40B4-BE49-F238E27FC236}">
                  <a16:creationId xmlns:a16="http://schemas.microsoft.com/office/drawing/2014/main" id="{83E0B3BE-09E3-98D5-23A4-45E8431349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5" y="3524"/>
              <a:ext cx="1" cy="9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" name="Picture 3">
            <a:extLst>
              <a:ext uri="{FF2B5EF4-FFF2-40B4-BE49-F238E27FC236}">
                <a16:creationId xmlns:a16="http://schemas.microsoft.com/office/drawing/2014/main" id="{0209ADC9-BC86-4F82-9560-7FA79DCE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23" y="4080016"/>
            <a:ext cx="80010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CFE15CDA-D46C-0B4B-F1A3-ADBD4094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496913"/>
            <a:ext cx="6610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>
            <a:extLst>
              <a:ext uri="{FF2B5EF4-FFF2-40B4-BE49-F238E27FC236}">
                <a16:creationId xmlns:a16="http://schemas.microsoft.com/office/drawing/2014/main" id="{16A96298-7285-78BC-8420-4E8868A7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35" y="5345514"/>
            <a:ext cx="61150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5292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2237</TotalTime>
  <Words>170</Words>
  <Application>Microsoft Office PowerPoint</Application>
  <PresentationFormat>On-screen Show (4:3)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Calibri</vt:lpstr>
      <vt:lpstr>Calibri Light</vt:lpstr>
      <vt:lpstr>Retrospect</vt:lpstr>
      <vt:lpstr>PowerPoint Presentation</vt:lpstr>
      <vt:lpstr>Forward Propagation</vt:lpstr>
      <vt:lpstr>Forward Propagation</vt:lpstr>
      <vt:lpstr>Feedback Matters</vt:lpstr>
      <vt:lpstr>How to get appropriate weight set?</vt:lpstr>
      <vt:lpstr>Back-propagation(BP)</vt:lpstr>
      <vt:lpstr>Back-propagation(BP)</vt:lpstr>
      <vt:lpstr>Forward and Background Propagation</vt:lpstr>
      <vt:lpstr>Back-propagation</vt:lpstr>
      <vt:lpstr>Back-propagation (Without HN)</vt:lpstr>
      <vt:lpstr>BP for Multilayer (With HN)</vt:lpstr>
      <vt:lpstr>BP for Multilayer (With HN)</vt:lpstr>
      <vt:lpstr>Backpropagation Example</vt:lpstr>
      <vt:lpstr>Forward Pass</vt:lpstr>
      <vt:lpstr>Backpropagation</vt:lpstr>
      <vt:lpstr>Backpropagation</vt:lpstr>
      <vt:lpstr>Backpropagation</vt:lpstr>
      <vt:lpstr>Backpropagation</vt:lpstr>
      <vt:lpstr>Backpropagation Epoch-2</vt:lpstr>
      <vt:lpstr>Backpropagation Problem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Models</dc:title>
  <dc:subject/>
  <dc:creator>Windows User</dc:creator>
  <dc:description/>
  <cp:lastModifiedBy>Tamim Hossain</cp:lastModifiedBy>
  <cp:revision>384</cp:revision>
  <dcterms:created xsi:type="dcterms:W3CDTF">2019-09-07T16:21:10Z</dcterms:created>
  <dcterms:modified xsi:type="dcterms:W3CDTF">2024-01-28T16:12:22Z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35</vt:i4>
  </property>
</Properties>
</file>